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6" r:id="rId2"/>
    <p:sldId id="327" r:id="rId3"/>
    <p:sldId id="328" r:id="rId4"/>
    <p:sldId id="329" r:id="rId5"/>
    <p:sldId id="331" r:id="rId6"/>
    <p:sldId id="332" r:id="rId7"/>
    <p:sldId id="319" r:id="rId8"/>
    <p:sldId id="322" r:id="rId9"/>
    <p:sldId id="323" r:id="rId10"/>
    <p:sldId id="324" r:id="rId11"/>
    <p:sldId id="325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326"/>
            <p14:sldId id="327"/>
            <p14:sldId id="328"/>
            <p14:sldId id="329"/>
            <p14:sldId id="331"/>
            <p14:sldId id="332"/>
          </p14:sldIdLst>
        </p14:section>
        <p14:section name="目录与章节过渡" id="{847108E3-22F3-4CD9-A82A-834291DC17F4}">
          <p14:sldIdLst>
            <p14:sldId id="319"/>
            <p14:sldId id="322"/>
            <p14:sldId id="323"/>
            <p14:sldId id="324"/>
            <p14:sldId id="325"/>
          </p14:sldIdLst>
        </p14:section>
        <p14:section name="封底" id="{843E591D-6EE2-4691-951C-C0C689F22170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92912" autoAdjust="0"/>
  </p:normalViewPr>
  <p:slideViewPr>
    <p:cSldViewPr snapToGrid="0" showGuides="1">
      <p:cViewPr varScale="1">
        <p:scale>
          <a:sx n="81" d="100"/>
          <a:sy n="81" d="100"/>
        </p:scale>
        <p:origin x="547" y="6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816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680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下一阶段可能还是得继续寻找理论支撑点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7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2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709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500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80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48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449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本周改写了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ORB-SLAM2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代码，将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描述符用我的网络生成的描述符进行了替换。结果显示当我设定关键点为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个时，网络的推理时间为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60ms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，关键点为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个时，网络的推理时间为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90ms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个关键点大概为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120ms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个关键点都能在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kitti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数据集序列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中能成功跟踪上，并且利用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ORB-SLAM2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原本的词袋就能够回环（第一个环没能成功回环，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也同样没能回环）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5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7ABA8D-3632-4FB6-8561-0367E4880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F70B8EC-E67C-4355-9367-9F32C48344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7ABA8D-3632-4FB6-8561-0367E4880E76}"/>
              </a:ext>
            </a:extLst>
          </p:cNvPr>
          <p:cNvCxnSpPr>
            <a:cxnSpLocks/>
          </p:cNvCxnSpPr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70B8EC-E67C-4355-9367-9F32C483445D}"/>
              </a:ext>
            </a:extLst>
          </p:cNvPr>
          <p:cNvCxnSpPr>
            <a:cxnSpLocks/>
          </p:cNvCxnSpPr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 smtClean="0"/>
              <a:t>深度学习生成二进制描述符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----</a:t>
            </a:r>
            <a:r>
              <a:rPr lang="zh-CN" altLang="en-US" dirty="0" smtClean="0"/>
              <a:t>网络训练汇报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2020年11月8日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汇报人</a:t>
            </a:r>
            <a:r>
              <a:rPr lang="zh-CN" altLang="en-US" dirty="0" smtClean="0"/>
              <a:t>姓名 古雪峰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6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77440" cy="598488"/>
          </a:xfrm>
        </p:spPr>
        <p:txBody>
          <a:bodyPr/>
          <a:lstStyle/>
          <a:p>
            <a:r>
              <a:rPr lang="zh-CN" altLang="en-US" dirty="0" smtClean="0"/>
              <a:t>更改</a:t>
            </a:r>
            <a:r>
              <a:rPr lang="en-US" altLang="zh-CN" dirty="0" smtClean="0"/>
              <a:t>ORB-SLAM2  ---&gt;  BASD-SLAM2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4499" y="16374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像3"/>
          <p:cNvPicPr/>
          <p:nvPr/>
        </p:nvPicPr>
        <p:blipFill rotWithShape="1">
          <a:blip r:embed="rId3"/>
          <a:srcRect l="27318" t="47609" r="43750" b="4990"/>
          <a:stretch/>
        </p:blipFill>
        <p:spPr bwMode="auto">
          <a:xfrm>
            <a:off x="2364058" y="1159728"/>
            <a:ext cx="6032810" cy="40367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5277" y="5390884"/>
            <a:ext cx="760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最终的建图结果：</a:t>
            </a:r>
            <a:endParaRPr lang="en-US" altLang="zh-CN" dirty="0" smtClean="0"/>
          </a:p>
          <a:p>
            <a:r>
              <a:rPr lang="zh-CN" altLang="en-US" dirty="0" smtClean="0"/>
              <a:t>除了第一个回环位置没有成功（</a:t>
            </a:r>
            <a:r>
              <a:rPr lang="en-US" altLang="zh-CN" dirty="0" smtClean="0"/>
              <a:t>ORB</a:t>
            </a:r>
            <a:r>
              <a:rPr lang="zh-CN" altLang="en-US" dirty="0" smtClean="0"/>
              <a:t>也没有成功），其他的回环都成功了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39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77440" cy="598488"/>
          </a:xfrm>
        </p:spPr>
        <p:txBody>
          <a:bodyPr/>
          <a:lstStyle/>
          <a:p>
            <a:r>
              <a:rPr lang="zh-CN" altLang="en-US" dirty="0" smtClean="0"/>
              <a:t>更改</a:t>
            </a:r>
            <a:r>
              <a:rPr lang="en-US" altLang="zh-CN" dirty="0" smtClean="0"/>
              <a:t>ORB-SLAM2  ---&gt;  BASD-SLAM2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4499" y="16374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2538" y="81661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跑</a:t>
            </a:r>
            <a:r>
              <a:rPr lang="en-US" altLang="zh-CN" dirty="0" smtClean="0"/>
              <a:t>kitti01</a:t>
            </a:r>
            <a:r>
              <a:rPr lang="zh-CN" altLang="en-US" dirty="0" smtClean="0"/>
              <a:t>数据集：</a:t>
            </a:r>
            <a:endParaRPr lang="zh-CN" altLang="en-US" dirty="0"/>
          </a:p>
        </p:txBody>
      </p:sp>
      <p:pic>
        <p:nvPicPr>
          <p:cNvPr id="8" name="图像4"/>
          <p:cNvPicPr/>
          <p:nvPr/>
        </p:nvPicPr>
        <p:blipFill rotWithShape="1">
          <a:blip r:embed="rId3"/>
          <a:srcRect r="13028"/>
          <a:stretch/>
        </p:blipFill>
        <p:spPr bwMode="auto">
          <a:xfrm>
            <a:off x="185159" y="1360414"/>
            <a:ext cx="5322757" cy="3442335"/>
          </a:xfrm>
          <a:prstGeom prst="rect">
            <a:avLst/>
          </a:prstGeom>
        </p:spPr>
      </p:pic>
      <p:pic>
        <p:nvPicPr>
          <p:cNvPr id="9" name="图像5"/>
          <p:cNvPicPr/>
          <p:nvPr/>
        </p:nvPicPr>
        <p:blipFill rotWithShape="1">
          <a:blip r:embed="rId4"/>
          <a:srcRect r="9513"/>
          <a:stretch/>
        </p:blipFill>
        <p:spPr bwMode="auto">
          <a:xfrm>
            <a:off x="5843681" y="1360414"/>
            <a:ext cx="5537910" cy="34423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04135" y="489508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ORB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70234" y="489508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BASD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2538" y="5218832"/>
            <a:ext cx="11631003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+mn-ea"/>
                <a:cs typeface="Noto Sans CJK SC Regular"/>
              </a:rPr>
              <a:t>kitti01</a:t>
            </a:r>
            <a:r>
              <a:rPr lang="zh-CN" altLang="en-US" dirty="0" smtClean="0">
                <a:latin typeface="+mn-ea"/>
                <a:cs typeface="Noto Sans CJK SC Regular"/>
              </a:rPr>
              <a:t>数据集</a:t>
            </a:r>
            <a:r>
              <a:rPr lang="zh-CN" altLang="zh-CN" dirty="0" smtClean="0">
                <a:latin typeface="+mn-ea"/>
                <a:cs typeface="Noto Sans CJK SC Regular"/>
              </a:rPr>
              <a:t>开始</a:t>
            </a:r>
            <a:r>
              <a:rPr lang="zh-CN" altLang="zh-CN" dirty="0">
                <a:latin typeface="+mn-ea"/>
                <a:cs typeface="Noto Sans CJK SC Regular"/>
              </a:rPr>
              <a:t>就是一个转弯，</a:t>
            </a:r>
            <a:r>
              <a:rPr lang="en-US" altLang="zh-CN" dirty="0" smtClean="0">
                <a:latin typeface="+mn-ea"/>
                <a:cs typeface="Noto Sans CJK SC Regular"/>
              </a:rPr>
              <a:t>ORB</a:t>
            </a:r>
            <a:r>
              <a:rPr lang="zh-CN" altLang="en-US" dirty="0" smtClean="0">
                <a:latin typeface="+mn-ea"/>
                <a:cs typeface="Noto Sans CJK SC Regular"/>
              </a:rPr>
              <a:t>在弯道</a:t>
            </a:r>
            <a:r>
              <a:rPr lang="zh-CN" altLang="zh-CN" dirty="0" smtClean="0">
                <a:latin typeface="+mn-ea"/>
                <a:cs typeface="Noto Sans CJK SC Regular"/>
              </a:rPr>
              <a:t>不能</a:t>
            </a:r>
            <a:r>
              <a:rPr lang="zh-CN" altLang="zh-CN" dirty="0">
                <a:latin typeface="+mn-ea"/>
                <a:cs typeface="Noto Sans CJK SC Regular"/>
              </a:rPr>
              <a:t>完成初始化，直到转弯之后</a:t>
            </a:r>
            <a:r>
              <a:rPr lang="zh-CN" altLang="zh-CN" dirty="0" smtClean="0">
                <a:latin typeface="+mn-ea"/>
                <a:cs typeface="Noto Sans CJK SC Regular"/>
              </a:rPr>
              <a:t>才初始化</a:t>
            </a:r>
            <a:r>
              <a:rPr lang="zh-CN" altLang="zh-CN" dirty="0">
                <a:latin typeface="+mn-ea"/>
                <a:cs typeface="Noto Sans CJK SC Regular"/>
              </a:rPr>
              <a:t>成功</a:t>
            </a:r>
            <a:r>
              <a:rPr lang="zh-CN" altLang="zh-CN" dirty="0" smtClean="0">
                <a:latin typeface="+mn-ea"/>
                <a:cs typeface="Noto Sans CJK SC Regular"/>
              </a:rPr>
              <a:t>。</a:t>
            </a:r>
            <a:endParaRPr lang="en-US" altLang="zh-CN" dirty="0" smtClean="0">
              <a:latin typeface="+mn-ea"/>
              <a:cs typeface="Noto Sans CJK SC Regular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cs typeface="Noto Sans CJK SC Regular"/>
              </a:rPr>
              <a:t>我</a:t>
            </a:r>
            <a:r>
              <a:rPr lang="zh-CN" altLang="zh-CN" dirty="0">
                <a:latin typeface="+mn-ea"/>
                <a:cs typeface="Noto Sans CJK SC Regular"/>
              </a:rPr>
              <a:t>的</a:t>
            </a:r>
            <a:r>
              <a:rPr lang="en-US" altLang="zh-CN" dirty="0">
                <a:latin typeface="+mn-ea"/>
                <a:cs typeface="Noto Sans CJK SC Regular"/>
              </a:rPr>
              <a:t>BASD</a:t>
            </a:r>
            <a:r>
              <a:rPr lang="zh-CN" altLang="zh-CN" dirty="0">
                <a:latin typeface="+mn-ea"/>
                <a:cs typeface="Noto Sans CJK SC Regular"/>
              </a:rPr>
              <a:t>的关键点设置为跟</a:t>
            </a:r>
            <a:r>
              <a:rPr lang="en-US" altLang="zh-CN" dirty="0">
                <a:latin typeface="+mn-ea"/>
                <a:cs typeface="Noto Sans CJK SC Regular"/>
              </a:rPr>
              <a:t>ORB</a:t>
            </a:r>
            <a:r>
              <a:rPr lang="zh-CN" altLang="zh-CN" dirty="0">
                <a:latin typeface="+mn-ea"/>
                <a:cs typeface="Noto Sans CJK SC Regular"/>
              </a:rPr>
              <a:t>一样的</a:t>
            </a:r>
            <a:r>
              <a:rPr lang="en-US" altLang="zh-CN" dirty="0">
                <a:latin typeface="+mn-ea"/>
                <a:cs typeface="Noto Sans CJK SC Regular"/>
              </a:rPr>
              <a:t>2000</a:t>
            </a:r>
            <a:r>
              <a:rPr lang="zh-CN" altLang="zh-CN" dirty="0">
                <a:latin typeface="+mn-ea"/>
                <a:cs typeface="Noto Sans CJK SC Regular"/>
              </a:rPr>
              <a:t>的时候，在弯道就能完成</a:t>
            </a:r>
            <a:r>
              <a:rPr lang="zh-CN" altLang="zh-CN" dirty="0" smtClean="0">
                <a:latin typeface="+mn-ea"/>
                <a:cs typeface="Noto Sans CJK SC Regular"/>
              </a:rPr>
              <a:t>初始化</a:t>
            </a:r>
            <a:r>
              <a:rPr lang="zh-CN" altLang="en-US" dirty="0" smtClean="0">
                <a:latin typeface="+mn-ea"/>
                <a:cs typeface="Noto Sans CJK SC Regular"/>
              </a:rPr>
              <a:t>（侧面反映</a:t>
            </a:r>
            <a:r>
              <a:rPr lang="en-US" altLang="zh-CN" dirty="0" smtClean="0">
                <a:latin typeface="+mn-ea"/>
                <a:cs typeface="Noto Sans CJK SC Regular"/>
              </a:rPr>
              <a:t>BASD</a:t>
            </a:r>
            <a:r>
              <a:rPr lang="zh-CN" altLang="en-US" dirty="0" smtClean="0">
                <a:latin typeface="+mn-ea"/>
                <a:cs typeface="Noto Sans CJK SC Regular"/>
              </a:rPr>
              <a:t>对于角度变化更鲁棒）</a:t>
            </a:r>
            <a:endParaRPr lang="zh-CN" altLang="zh-CN" dirty="0">
              <a:latin typeface="+mn-ea"/>
              <a:cs typeface="Noto Sans CJK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20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海螺项目汇报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4499" y="16374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44499" y="1259839"/>
            <a:ext cx="124276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 descr="激光雷达打在靶标上的效果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r="994"/>
          <a:stretch/>
        </p:blipFill>
        <p:spPr bwMode="auto">
          <a:xfrm>
            <a:off x="2222019" y="908790"/>
            <a:ext cx="7776154" cy="427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222019" y="5452795"/>
            <a:ext cx="6803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激光雷达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经过可视化，单帧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可视化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效果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还是不错的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紫色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的就是靶标上反射得到的点，打到的点数比较多</a:t>
            </a:r>
          </a:p>
        </p:txBody>
      </p:sp>
    </p:spTree>
    <p:extLst>
      <p:ext uri="{BB962C8B-B14F-4D97-AF65-F5344CB8AC3E}">
        <p14:creationId xmlns:p14="http://schemas.microsoft.com/office/powerpoint/2010/main" val="17695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海螺项目汇报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4499" y="16374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44499" y="1259839"/>
            <a:ext cx="124276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0" name="Picture 2" descr="2020-11-05 21-30-26 的屏幕截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91" y="826135"/>
            <a:ext cx="7550489" cy="424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161266" y="5407845"/>
            <a:ext cx="9090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我们利用</a:t>
            </a:r>
            <a:r>
              <a:rPr lang="en-US" altLang="zh-CN" dirty="0" err="1">
                <a:ea typeface="等线" panose="02010600030101010101" pitchFamily="2" charset="-122"/>
                <a:cs typeface="Times New Roman" panose="02020603050405020304" pitchFamily="18" charset="0"/>
              </a:rPr>
              <a:t>lego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-loam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算法，将激光点云注册到一个坐标系下，效果也不错，可以比较清晰地看出靶标的形状</a:t>
            </a:r>
            <a:r>
              <a:rPr lang="zh-CN" altLang="zh-CN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。这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表明这个算法的相邻帧的数据关联效果不错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07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海螺项目汇报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4499" y="16374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44499" y="1259839"/>
            <a:ext cx="124276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F:\Users\gxf\AppData\Local\Microsoft\Windows\INetCache\Content.Word\2020-11-05 22-13-43 的屏幕截图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955040"/>
            <a:ext cx="7378065" cy="39757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612604" y="5363803"/>
            <a:ext cx="8567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我们利用激光雷达的反射强度信息，</a:t>
            </a:r>
            <a:r>
              <a:rPr lang="zh-CN" altLang="zh-CN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打在</a:t>
            </a:r>
            <a:r>
              <a:rPr lang="zh-CN" altLang="zh-CN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靶标</a:t>
            </a:r>
            <a:r>
              <a:rPr lang="zh-CN" altLang="en-US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上的</a:t>
            </a:r>
            <a:r>
              <a:rPr lang="zh-CN" altLang="zh-CN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提取</a:t>
            </a:r>
            <a:r>
              <a:rPr lang="zh-CN" altLang="zh-CN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出来</a:t>
            </a:r>
            <a:r>
              <a:rPr lang="zh-CN" altLang="en-US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，效果也不错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6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海螺项目汇报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4499" y="16374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44499" y="1259839"/>
            <a:ext cx="124276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7" t="7556" r="167" b="19704"/>
          <a:stretch/>
        </p:blipFill>
        <p:spPr>
          <a:xfrm>
            <a:off x="2326639" y="731212"/>
            <a:ext cx="6966739" cy="43081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26638" y="5244820"/>
            <a:ext cx="8097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cartographer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的效果：</a:t>
            </a:r>
            <a:r>
              <a:rPr lang="zh-CN" altLang="zh-CN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效果很差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，数据没有关联上，导致靶标最后成了一条线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9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海螺项目汇报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4499" y="16374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44499" y="1259839"/>
            <a:ext cx="124276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4" t="15316" r="8958" b="28852"/>
          <a:stretch/>
        </p:blipFill>
        <p:spPr>
          <a:xfrm>
            <a:off x="203080" y="1092084"/>
            <a:ext cx="3434316" cy="33067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09546" y="1088898"/>
            <a:ext cx="80975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原因分析：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激光雷达数据打到靶标 到 传回电脑用</a:t>
            </a:r>
            <a:r>
              <a:rPr lang="en-US" altLang="zh-CN" dirty="0" err="1" smtClean="0">
                <a:latin typeface="等线" panose="02010600030101010101" pitchFamily="2" charset="-122"/>
                <a:cs typeface="Times New Roman" panose="02020603050405020304" pitchFamily="18" charset="0"/>
              </a:rPr>
              <a:t>ros</a:t>
            </a: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消息发出，据王博所说可能差距在一百毫秒，而发出的</a:t>
            </a:r>
            <a:r>
              <a:rPr lang="en-US" altLang="zh-CN" dirty="0" err="1" smtClean="0">
                <a:latin typeface="等线" panose="02010600030101010101" pitchFamily="2" charset="-122"/>
                <a:cs typeface="Times New Roman" panose="02020603050405020304" pitchFamily="18" charset="0"/>
              </a:rPr>
              <a:t>ros</a:t>
            </a: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激光雷达数据的时间戳用的最终的</a:t>
            </a:r>
            <a:r>
              <a:rPr lang="en-US" altLang="zh-CN" dirty="0" err="1" smtClean="0">
                <a:latin typeface="等线" panose="02010600030101010101" pitchFamily="2" charset="-122"/>
                <a:cs typeface="Times New Roman" panose="02020603050405020304" pitchFamily="18" charset="0"/>
              </a:rPr>
              <a:t>ros</a:t>
            </a: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时间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等线" panose="02010600030101010101" pitchFamily="2" charset="-122"/>
                <a:cs typeface="Times New Roman" panose="02020603050405020304" pitchFamily="18" charset="0"/>
              </a:rPr>
              <a:t>imu</a:t>
            </a: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的时间戳现在是秒级，没法用来对齐，暂时我们只能用</a:t>
            </a:r>
            <a:r>
              <a:rPr lang="en-US" altLang="zh-CN" dirty="0" err="1" smtClean="0">
                <a:latin typeface="等线" panose="02010600030101010101" pitchFamily="2" charset="-122"/>
                <a:cs typeface="Times New Roman" panose="02020603050405020304" pitchFamily="18" charset="0"/>
              </a:rPr>
              <a:t>ros</a:t>
            </a: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的当前时间作为激光雷达和</a:t>
            </a:r>
            <a:r>
              <a:rPr lang="en-US" altLang="zh-CN" dirty="0" err="1" smtClean="0">
                <a:latin typeface="等线" panose="02010600030101010101" pitchFamily="2" charset="-122"/>
                <a:cs typeface="Times New Roman" panose="02020603050405020304" pitchFamily="18" charset="0"/>
              </a:rPr>
              <a:t>imu</a:t>
            </a: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的时间戳。最终就是</a:t>
            </a:r>
            <a:r>
              <a:rPr lang="en-US" altLang="zh-CN" dirty="0" err="1" smtClean="0">
                <a:latin typeface="等线" panose="02010600030101010101" pitchFamily="2" charset="-122"/>
                <a:cs typeface="Times New Roman" panose="02020603050405020304" pitchFamily="18" charset="0"/>
              </a:rPr>
              <a:t>imu</a:t>
            </a: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和激光雷达时间戳相差比较大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两</a:t>
            </a: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个原因加上车辆的震动比较大，导致数据不能成功进行关联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靶标的特征太少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靶标摆放太对称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解决办法：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先排除是不是靶标特征太少的原因，所以可以让他们先采集一下车库的数据，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     利用车库丰富的特征来验证是不是靶标特征太少的缘故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靶标的摆放不能太对称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让海螺那边想办法将</a:t>
            </a:r>
            <a:r>
              <a:rPr lang="en-US" altLang="zh-CN" dirty="0" err="1" smtClean="0">
                <a:latin typeface="等线" panose="02010600030101010101" pitchFamily="2" charset="-122"/>
                <a:cs typeface="Times New Roman" panose="02020603050405020304" pitchFamily="18" charset="0"/>
              </a:rPr>
              <a:t>imu</a:t>
            </a:r>
            <a:r>
              <a:rPr lang="zh-CN" altLang="en-US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的时间和激光雷达数据的时间戳对齐</a:t>
            </a:r>
            <a:endParaRPr lang="en-US" altLang="zh-CN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77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707746" cy="598488"/>
          </a:xfrm>
        </p:spPr>
        <p:txBody>
          <a:bodyPr/>
          <a:lstStyle/>
          <a:p>
            <a:r>
              <a:rPr lang="zh-CN" altLang="en-US" dirty="0"/>
              <a:t>描述</a:t>
            </a:r>
            <a:r>
              <a:rPr lang="zh-CN" altLang="en-US" dirty="0" smtClean="0"/>
              <a:t>子对角度变化的</a:t>
            </a:r>
            <a:r>
              <a:rPr lang="zh-CN" altLang="en-US" dirty="0"/>
              <a:t>鲁棒性</a:t>
            </a:r>
            <a:r>
              <a:rPr lang="en-US" altLang="zh-CN" dirty="0" smtClean="0"/>
              <a:t>-----</a:t>
            </a:r>
            <a:r>
              <a:rPr lang="zh-CN" altLang="en-US" dirty="0" smtClean="0"/>
              <a:t>比</a:t>
            </a:r>
            <a:r>
              <a:rPr lang="en-US" altLang="zh-CN" dirty="0" smtClean="0"/>
              <a:t>ORB</a:t>
            </a:r>
            <a:r>
              <a:rPr lang="zh-CN" altLang="en-US" dirty="0" smtClean="0"/>
              <a:t>好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4499" y="16374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34222" y="4784970"/>
            <a:ext cx="229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BASD</a:t>
            </a:r>
            <a:r>
              <a:rPr lang="zh-CN" altLang="en-US" dirty="0" smtClean="0"/>
              <a:t>匹配图（好）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416119" y="4784970"/>
            <a:ext cx="188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ORB</a:t>
            </a:r>
            <a:r>
              <a:rPr lang="zh-CN" altLang="en-US" dirty="0" smtClean="0"/>
              <a:t>匹配图（差）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4" t="12447" r="20234" b="10567"/>
          <a:stretch/>
        </p:blipFill>
        <p:spPr>
          <a:xfrm>
            <a:off x="148976" y="1034412"/>
            <a:ext cx="5262120" cy="35080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4" t="11910" r="20500" b="10567"/>
          <a:stretch/>
        </p:blipFill>
        <p:spPr>
          <a:xfrm>
            <a:off x="5755763" y="1034412"/>
            <a:ext cx="5209458" cy="35080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57200" y="588264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不同光照下</a:t>
            </a:r>
            <a:r>
              <a:rPr lang="en-US" altLang="zh-CN" dirty="0" smtClean="0"/>
              <a:t>BASD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ORB</a:t>
            </a:r>
            <a:r>
              <a:rPr lang="zh-CN" altLang="en-US" dirty="0" smtClean="0"/>
              <a:t>的效果差不多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1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10542908" cy="598488"/>
          </a:xfrm>
        </p:spPr>
        <p:txBody>
          <a:bodyPr/>
          <a:lstStyle/>
          <a:p>
            <a:r>
              <a:rPr lang="zh-CN" altLang="en-US" dirty="0" smtClean="0"/>
              <a:t>结果对比（</a:t>
            </a:r>
            <a:r>
              <a:rPr lang="en-US" altLang="zh-CN" sz="1800" dirty="0" smtClean="0"/>
              <a:t>IEEE Transactions on </a:t>
            </a:r>
            <a:r>
              <a:rPr lang="en-US" altLang="zh-CN" sz="1800" dirty="0"/>
              <a:t>c</a:t>
            </a:r>
            <a:r>
              <a:rPr lang="en-US" altLang="zh-CN" sz="1800" dirty="0" smtClean="0"/>
              <a:t>ircuits and systems for video technology 2020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13928"/>
              </p:ext>
            </p:extLst>
          </p:nvPr>
        </p:nvGraphicFramePr>
        <p:xfrm>
          <a:off x="101598" y="708519"/>
          <a:ext cx="11938001" cy="2027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012">
                  <a:extLst>
                    <a:ext uri="{9D8B030D-6E8A-4147-A177-3AD203B41FA5}">
                      <a16:colId xmlns:a16="http://schemas.microsoft.com/office/drawing/2014/main" val="582691564"/>
                    </a:ext>
                  </a:extLst>
                </a:gridCol>
                <a:gridCol w="2570047">
                  <a:extLst>
                    <a:ext uri="{9D8B030D-6E8A-4147-A177-3AD203B41FA5}">
                      <a16:colId xmlns:a16="http://schemas.microsoft.com/office/drawing/2014/main" val="2013164469"/>
                    </a:ext>
                  </a:extLst>
                </a:gridCol>
                <a:gridCol w="1171287">
                  <a:extLst>
                    <a:ext uri="{9D8B030D-6E8A-4147-A177-3AD203B41FA5}">
                      <a16:colId xmlns:a16="http://schemas.microsoft.com/office/drawing/2014/main" val="3036983786"/>
                    </a:ext>
                  </a:extLst>
                </a:gridCol>
                <a:gridCol w="1292071">
                  <a:extLst>
                    <a:ext uri="{9D8B030D-6E8A-4147-A177-3AD203B41FA5}">
                      <a16:colId xmlns:a16="http://schemas.microsoft.com/office/drawing/2014/main" val="676879305"/>
                    </a:ext>
                  </a:extLst>
                </a:gridCol>
                <a:gridCol w="873512">
                  <a:extLst>
                    <a:ext uri="{9D8B030D-6E8A-4147-A177-3AD203B41FA5}">
                      <a16:colId xmlns:a16="http://schemas.microsoft.com/office/drawing/2014/main" val="570161622"/>
                    </a:ext>
                  </a:extLst>
                </a:gridCol>
                <a:gridCol w="873512">
                  <a:extLst>
                    <a:ext uri="{9D8B030D-6E8A-4147-A177-3AD203B41FA5}">
                      <a16:colId xmlns:a16="http://schemas.microsoft.com/office/drawing/2014/main" val="339188725"/>
                    </a:ext>
                  </a:extLst>
                </a:gridCol>
                <a:gridCol w="873512">
                  <a:extLst>
                    <a:ext uri="{9D8B030D-6E8A-4147-A177-3AD203B41FA5}">
                      <a16:colId xmlns:a16="http://schemas.microsoft.com/office/drawing/2014/main" val="3293653531"/>
                    </a:ext>
                  </a:extLst>
                </a:gridCol>
                <a:gridCol w="873512">
                  <a:extLst>
                    <a:ext uri="{9D8B030D-6E8A-4147-A177-3AD203B41FA5}">
                      <a16:colId xmlns:a16="http://schemas.microsoft.com/office/drawing/2014/main" val="2927196582"/>
                    </a:ext>
                  </a:extLst>
                </a:gridCol>
                <a:gridCol w="873512">
                  <a:extLst>
                    <a:ext uri="{9D8B030D-6E8A-4147-A177-3AD203B41FA5}">
                      <a16:colId xmlns:a16="http://schemas.microsoft.com/office/drawing/2014/main" val="1167139358"/>
                    </a:ext>
                  </a:extLst>
                </a:gridCol>
                <a:gridCol w="873512">
                  <a:extLst>
                    <a:ext uri="{9D8B030D-6E8A-4147-A177-3AD203B41FA5}">
                      <a16:colId xmlns:a16="http://schemas.microsoft.com/office/drawing/2014/main" val="2509603880"/>
                    </a:ext>
                  </a:extLst>
                </a:gridCol>
                <a:gridCol w="873512">
                  <a:extLst>
                    <a:ext uri="{9D8B030D-6E8A-4147-A177-3AD203B41FA5}">
                      <a16:colId xmlns:a16="http://schemas.microsoft.com/office/drawing/2014/main" val="3377185870"/>
                    </a:ext>
                  </a:extLst>
                </a:gridCol>
              </a:tblGrid>
              <a:tr h="31500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类型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Descriptor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Type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FeatureSize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YOS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YOS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LIB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LIB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600" u="none" strike="noStrike">
                          <a:effectLst/>
                        </a:rPr>
                        <a:t>Average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2757937"/>
                  </a:ext>
                </a:extLst>
              </a:tr>
              <a:tr h="3976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LIB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LIB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600" u="none" strike="noStrike" dirty="0">
                          <a:effectLst/>
                        </a:rPr>
                        <a:t>FPR95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0623502"/>
                  </a:ext>
                </a:extLst>
              </a:tr>
              <a:tr h="328703"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二进制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CDbin(5-128)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128-bit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1862769"/>
                  </a:ext>
                </a:extLst>
              </a:tr>
              <a:tr h="3287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BASD(128)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128-bit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5.41833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874395"/>
                  </a:ext>
                </a:extLst>
              </a:tr>
              <a:tr h="3287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CDbin(5-256)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256-bit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2191408"/>
                  </a:ext>
                </a:extLst>
              </a:tr>
              <a:tr h="3287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BASD(256)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256-bit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0050995"/>
                  </a:ext>
                </a:extLst>
              </a:tr>
            </a:tbl>
          </a:graphicData>
        </a:graphic>
      </p:graphicFrame>
      <p:pic>
        <p:nvPicPr>
          <p:cNvPr id="6" name="Picture 2" descr="CNN入门讲解：什么是激活函数（Activation Function） - 知乎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1" t="64143" r="53197"/>
          <a:stretch/>
        </p:blipFill>
        <p:spPr bwMode="auto">
          <a:xfrm>
            <a:off x="9615327" y="2987851"/>
            <a:ext cx="2810255" cy="179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47889" y="5486627"/>
            <a:ext cx="1204134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因为我的最终二进制的输出是一个关于</a:t>
            </a:r>
            <a:r>
              <a:rPr lang="en-US" altLang="zh-CN" dirty="0"/>
              <a:t>0</a:t>
            </a:r>
            <a:r>
              <a:rPr lang="zh-CN" altLang="en-US" dirty="0"/>
              <a:t>对称的</a:t>
            </a:r>
            <a:r>
              <a:rPr lang="zh-CN" altLang="en-US" dirty="0" smtClean="0"/>
              <a:t>值（</a:t>
            </a:r>
            <a:r>
              <a:rPr lang="en-US" altLang="zh-CN" dirty="0" smtClean="0"/>
              <a:t>±</a:t>
            </a:r>
            <a:r>
              <a:rPr lang="en-US" altLang="zh-CN" dirty="0"/>
              <a:t>1</a:t>
            </a:r>
            <a:r>
              <a:rPr lang="zh-CN" altLang="en-US" dirty="0" smtClean="0"/>
              <a:t>），相当于对最终的浮点型向量用了一个</a:t>
            </a:r>
            <a:r>
              <a:rPr lang="en-US" altLang="zh-CN" dirty="0" smtClean="0"/>
              <a:t>Sign</a:t>
            </a:r>
            <a:r>
              <a:rPr lang="zh-CN" altLang="en-US" dirty="0" smtClean="0"/>
              <a:t>函数进行</a:t>
            </a:r>
            <a:r>
              <a:rPr lang="zh-CN" altLang="en-US" dirty="0"/>
              <a:t>激活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所以</a:t>
            </a:r>
            <a:r>
              <a:rPr lang="zh-CN" altLang="en-US" dirty="0"/>
              <a:t>中间用</a:t>
            </a:r>
            <a:r>
              <a:rPr lang="en-US" altLang="zh-CN" dirty="0" err="1"/>
              <a:t>ReLU</a:t>
            </a:r>
            <a:r>
              <a:rPr lang="zh-CN" altLang="en-US" dirty="0"/>
              <a:t>激活函数不太合理，用</a:t>
            </a:r>
            <a:r>
              <a:rPr lang="en-US" altLang="zh-CN" dirty="0" err="1" smtClean="0"/>
              <a:t>Tanh</a:t>
            </a:r>
            <a:r>
              <a:rPr lang="zh-CN" altLang="en-US" dirty="0" smtClean="0"/>
              <a:t>激活函数更接近</a:t>
            </a:r>
            <a:r>
              <a:rPr lang="en-US" altLang="zh-CN" dirty="0" smtClean="0"/>
              <a:t>sign</a:t>
            </a:r>
            <a:r>
              <a:rPr lang="zh-CN" altLang="en-US" dirty="0" smtClean="0"/>
              <a:t>函数。最终发现训练的效果也要好一些。</a:t>
            </a:r>
            <a:endParaRPr lang="zh-CN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362" y="2886749"/>
            <a:ext cx="2679509" cy="20044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195" y="2877633"/>
            <a:ext cx="2684338" cy="20080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23639" y="4894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ign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388930" y="4894800"/>
            <a:ext cx="68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</a:t>
            </a:r>
            <a:r>
              <a:rPr lang="en-US" altLang="zh-CN" dirty="0" err="1" smtClean="0"/>
              <a:t>anh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633168" y="48948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ReLU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2182"/>
            <a:ext cx="4967729" cy="170461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07287" y="4839069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网络结构</a:t>
            </a:r>
            <a:endParaRPr lang="en-US" altLang="zh-CN" dirty="0" smtClean="0"/>
          </a:p>
          <a:p>
            <a:pPr algn="ctr"/>
            <a:r>
              <a:rPr lang="zh-CN" altLang="en-US" dirty="0"/>
              <a:t>激活</a:t>
            </a:r>
            <a:r>
              <a:rPr lang="zh-CN" altLang="en-US" dirty="0" smtClean="0"/>
              <a:t>层：</a:t>
            </a:r>
            <a:r>
              <a:rPr lang="en-US" altLang="zh-CN" dirty="0" err="1" smtClean="0"/>
              <a:t>BN+ReLU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0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77440" cy="598488"/>
          </a:xfrm>
        </p:spPr>
        <p:txBody>
          <a:bodyPr/>
          <a:lstStyle/>
          <a:p>
            <a:r>
              <a:rPr lang="zh-CN" altLang="en-US" dirty="0" smtClean="0"/>
              <a:t>更改</a:t>
            </a:r>
            <a:r>
              <a:rPr lang="en-US" altLang="zh-CN" dirty="0" smtClean="0"/>
              <a:t>ORB-SLAM2  ---&gt;  BASD-SLAM2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44499" y="16374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像1"/>
          <p:cNvPicPr/>
          <p:nvPr/>
        </p:nvPicPr>
        <p:blipFill rotWithShape="1">
          <a:blip r:embed="rId3"/>
          <a:srcRect r="31309"/>
          <a:stretch/>
        </p:blipFill>
        <p:spPr bwMode="auto">
          <a:xfrm>
            <a:off x="358438" y="814948"/>
            <a:ext cx="4934324" cy="3778568"/>
          </a:xfrm>
          <a:prstGeom prst="rect">
            <a:avLst/>
          </a:prstGeom>
        </p:spPr>
      </p:pic>
      <p:pic>
        <p:nvPicPr>
          <p:cNvPr id="9" name="图像2"/>
          <p:cNvPicPr/>
          <p:nvPr/>
        </p:nvPicPr>
        <p:blipFill rotWithShape="1">
          <a:blip r:embed="rId4"/>
          <a:srcRect r="31836"/>
          <a:stretch/>
        </p:blipFill>
        <p:spPr bwMode="auto">
          <a:xfrm>
            <a:off x="5873157" y="814947"/>
            <a:ext cx="5035098" cy="37785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7544" y="4711622"/>
            <a:ext cx="118609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本周改写了</a:t>
            </a:r>
            <a:r>
              <a:rPr lang="en-US" altLang="zh-CN" dirty="0"/>
              <a:t>ORB-SLAM2</a:t>
            </a:r>
            <a:r>
              <a:rPr lang="zh-CN" altLang="zh-CN" dirty="0"/>
              <a:t>代码，将</a:t>
            </a:r>
            <a:r>
              <a:rPr lang="en-US" altLang="zh-CN" dirty="0"/>
              <a:t>ORB</a:t>
            </a:r>
            <a:r>
              <a:rPr lang="zh-CN" altLang="zh-CN" dirty="0"/>
              <a:t>描述符用我的网络生成的描述符进行了替换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 smtClean="0"/>
              <a:t>结果</a:t>
            </a:r>
            <a:r>
              <a:rPr lang="zh-CN" altLang="zh-CN" dirty="0"/>
              <a:t>显示当我设定关键点</a:t>
            </a:r>
            <a:r>
              <a:rPr lang="zh-CN" altLang="zh-CN" dirty="0" smtClean="0"/>
              <a:t>为</a:t>
            </a:r>
            <a:r>
              <a:rPr lang="en-US" altLang="zh-CN" dirty="0" smtClean="0"/>
              <a:t>1000</a:t>
            </a:r>
            <a:r>
              <a:rPr lang="zh-CN" altLang="zh-CN" dirty="0"/>
              <a:t>个时，网络的推理时间为</a:t>
            </a:r>
            <a:r>
              <a:rPr lang="en-US" altLang="zh-CN" dirty="0"/>
              <a:t>60ms</a:t>
            </a:r>
            <a:r>
              <a:rPr lang="zh-CN" altLang="zh-CN" dirty="0"/>
              <a:t>，关键点为</a:t>
            </a:r>
            <a:r>
              <a:rPr lang="en-US" altLang="zh-CN" dirty="0"/>
              <a:t>1500</a:t>
            </a:r>
            <a:r>
              <a:rPr lang="zh-CN" altLang="zh-CN" dirty="0"/>
              <a:t>个时，网络的推理时间为</a:t>
            </a:r>
            <a:r>
              <a:rPr lang="en-US" altLang="zh-CN" dirty="0"/>
              <a:t>90ms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2000</a:t>
            </a:r>
            <a:r>
              <a:rPr lang="zh-CN" altLang="zh-CN" dirty="0"/>
              <a:t>个关键点大概为</a:t>
            </a:r>
            <a:r>
              <a:rPr lang="en-US" altLang="zh-CN" dirty="0"/>
              <a:t>120ms</a:t>
            </a:r>
            <a:r>
              <a:rPr lang="zh-CN" altLang="zh-CN" dirty="0" smtClean="0"/>
              <a:t>，</a:t>
            </a:r>
            <a:r>
              <a:rPr lang="en-US" altLang="zh-CN" dirty="0" smtClean="0"/>
              <a:t>1000</a:t>
            </a:r>
            <a:r>
              <a:rPr lang="zh-CN" altLang="zh-CN" dirty="0"/>
              <a:t>和</a:t>
            </a:r>
            <a:r>
              <a:rPr lang="en-US" altLang="zh-CN" dirty="0"/>
              <a:t>1500</a:t>
            </a:r>
            <a:r>
              <a:rPr lang="zh-CN" altLang="zh-CN" dirty="0"/>
              <a:t>个关键点都能在</a:t>
            </a:r>
            <a:r>
              <a:rPr lang="en-US" altLang="zh-CN" dirty="0" err="1"/>
              <a:t>kitti</a:t>
            </a:r>
            <a:r>
              <a:rPr lang="zh-CN" altLang="zh-CN" dirty="0"/>
              <a:t>数据集序列</a:t>
            </a:r>
            <a:r>
              <a:rPr lang="en-US" altLang="zh-CN" dirty="0"/>
              <a:t>00</a:t>
            </a:r>
            <a:r>
              <a:rPr lang="zh-CN" altLang="zh-CN" dirty="0"/>
              <a:t>中能成功跟踪</a:t>
            </a:r>
            <a:r>
              <a:rPr lang="zh-CN" altLang="zh-CN" dirty="0" smtClean="0"/>
              <a:t>上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 smtClean="0"/>
              <a:t>并且</a:t>
            </a:r>
            <a:r>
              <a:rPr lang="zh-CN" altLang="zh-CN" dirty="0"/>
              <a:t>利用</a:t>
            </a:r>
            <a:r>
              <a:rPr lang="en-US" altLang="zh-CN" dirty="0"/>
              <a:t>ORB-SLAM2</a:t>
            </a:r>
            <a:r>
              <a:rPr lang="zh-CN" altLang="zh-CN" dirty="0"/>
              <a:t>原本的词袋就能够</a:t>
            </a:r>
            <a:r>
              <a:rPr lang="zh-CN" altLang="zh-CN" dirty="0" smtClean="0"/>
              <a:t>回环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506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5515</TotalTime>
  <Words>799</Words>
  <Application>Microsoft Office PowerPoint</Application>
  <PresentationFormat>宽屏</PresentationFormat>
  <Paragraphs>124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Noto Sans CJK SC Regular</vt:lpstr>
      <vt:lpstr>等线</vt:lpstr>
      <vt:lpstr>微软雅黑</vt:lpstr>
      <vt:lpstr>Arial</vt:lpstr>
      <vt:lpstr>Times New Roman</vt:lpstr>
      <vt:lpstr>Wingdings</vt:lpstr>
      <vt:lpstr>Office 主题​​</vt:lpstr>
      <vt:lpstr>深度学习生成二进制描述符 ----网络训练汇报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gxf</cp:lastModifiedBy>
  <cp:revision>341</cp:revision>
  <dcterms:created xsi:type="dcterms:W3CDTF">2019-01-23T14:14:04Z</dcterms:created>
  <dcterms:modified xsi:type="dcterms:W3CDTF">2020-11-08T11:54:21Z</dcterms:modified>
</cp:coreProperties>
</file>